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0"/>
  </p:notesMasterIdLst>
  <p:sldIdLst>
    <p:sldId id="256" r:id="rId2"/>
    <p:sldId id="257" r:id="rId3"/>
    <p:sldId id="278" r:id="rId4"/>
    <p:sldId id="263" r:id="rId5"/>
    <p:sldId id="279" r:id="rId6"/>
    <p:sldId id="312" r:id="rId7"/>
    <p:sldId id="266" r:id="rId8"/>
    <p:sldId id="356" r:id="rId9"/>
    <p:sldId id="284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8" r:id="rId21"/>
    <p:sldId id="327" r:id="rId22"/>
    <p:sldId id="315" r:id="rId23"/>
    <p:sldId id="300" r:id="rId24"/>
    <p:sldId id="271" r:id="rId25"/>
    <p:sldId id="362" r:id="rId26"/>
    <p:sldId id="302" r:id="rId27"/>
    <p:sldId id="328" r:id="rId28"/>
    <p:sldId id="329" r:id="rId29"/>
    <p:sldId id="333" r:id="rId30"/>
    <p:sldId id="270" r:id="rId31"/>
    <p:sldId id="316" r:id="rId32"/>
    <p:sldId id="334" r:id="rId33"/>
    <p:sldId id="317" r:id="rId34"/>
    <p:sldId id="347" r:id="rId35"/>
    <p:sldId id="318" r:id="rId36"/>
    <p:sldId id="335" r:id="rId37"/>
    <p:sldId id="319" r:id="rId38"/>
    <p:sldId id="274" r:id="rId39"/>
    <p:sldId id="276" r:id="rId40"/>
    <p:sldId id="307" r:id="rId41"/>
    <p:sldId id="344" r:id="rId42"/>
    <p:sldId id="357" r:id="rId43"/>
    <p:sldId id="345" r:id="rId44"/>
    <p:sldId id="348" r:id="rId45"/>
    <p:sldId id="351" r:id="rId46"/>
    <p:sldId id="358" r:id="rId47"/>
    <p:sldId id="350" r:id="rId48"/>
    <p:sldId id="361" r:id="rId49"/>
    <p:sldId id="352" r:id="rId50"/>
    <p:sldId id="346" r:id="rId51"/>
    <p:sldId id="353" r:id="rId52"/>
    <p:sldId id="349" r:id="rId53"/>
    <p:sldId id="364" r:id="rId54"/>
    <p:sldId id="359" r:id="rId55"/>
    <p:sldId id="360" r:id="rId56"/>
    <p:sldId id="365" r:id="rId57"/>
    <p:sldId id="366" r:id="rId58"/>
    <p:sldId id="260" r:id="rId59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0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94660"/>
  </p:normalViewPr>
  <p:slideViewPr>
    <p:cSldViewPr>
      <p:cViewPr varScale="1">
        <p:scale>
          <a:sx n="39" d="100"/>
          <a:sy n="39" d="100"/>
        </p:scale>
        <p:origin x="1308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04184-AD5D-4D79-82DE-4B3FF6C1B62A}" type="datetimeFigureOut">
              <a:rPr lang="nl-BE" smtClean="0"/>
              <a:t>28/09/2017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4CA49-23D4-4239-957B-D267B9C4FC1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99944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4CA49-23D4-4239-957B-D267B9C4FC10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03525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Wat was</a:t>
            </a:r>
            <a:r>
              <a:rPr lang="nl-BE" baseline="0" dirty="0"/>
              <a:t> jullie droomberoep?– Waarom?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4CA49-23D4-4239-957B-D267B9C4FC10}" type="slidenum">
              <a:rPr lang="nl-BE" smtClean="0"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69059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Wie zet nog in op ouderbetrokkenheid?</a:t>
            </a:r>
            <a:r>
              <a:rPr lang="nl-BE" baseline="0" dirty="0"/>
              <a:t>  Hoe?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4CA49-23D4-4239-957B-D267B9C4FC10}" type="slidenum">
              <a:rPr lang="nl-BE" smtClean="0"/>
              <a:t>41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35616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D892-AA98-4221-A549-8944925C3C0E}" type="datetimeFigureOut">
              <a:rPr lang="nl-BE" smtClean="0"/>
              <a:t>28/09/2017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DC99E-05FA-4F79-824D-EAEE0055952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84161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D892-AA98-4221-A549-8944925C3C0E}" type="datetimeFigureOut">
              <a:rPr lang="nl-BE" smtClean="0"/>
              <a:t>28/09/2017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DC99E-05FA-4F79-824D-EAEE0055952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6408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D892-AA98-4221-A549-8944925C3C0E}" type="datetimeFigureOut">
              <a:rPr lang="nl-BE" smtClean="0"/>
              <a:t>28/09/2017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DC99E-05FA-4F79-824D-EAEE0055952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8158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D892-AA98-4221-A549-8944925C3C0E}" type="datetimeFigureOut">
              <a:rPr lang="nl-BE" smtClean="0"/>
              <a:t>28/09/2017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DC99E-05FA-4F79-824D-EAEE0055952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66394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D892-AA98-4221-A549-8944925C3C0E}" type="datetimeFigureOut">
              <a:rPr lang="nl-BE" smtClean="0"/>
              <a:t>28/09/2017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DC99E-05FA-4F79-824D-EAEE0055952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87291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D892-AA98-4221-A549-8944925C3C0E}" type="datetimeFigureOut">
              <a:rPr lang="nl-BE" smtClean="0"/>
              <a:t>28/09/2017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DC99E-05FA-4F79-824D-EAEE0055952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43028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D892-AA98-4221-A549-8944925C3C0E}" type="datetimeFigureOut">
              <a:rPr lang="nl-BE" smtClean="0"/>
              <a:t>28/09/2017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DC99E-05FA-4F79-824D-EAEE0055952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17485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D892-AA98-4221-A549-8944925C3C0E}" type="datetimeFigureOut">
              <a:rPr lang="nl-BE" smtClean="0"/>
              <a:t>28/09/2017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DC99E-05FA-4F79-824D-EAEE0055952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70149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D892-AA98-4221-A549-8944925C3C0E}" type="datetimeFigureOut">
              <a:rPr lang="nl-BE" smtClean="0"/>
              <a:t>28/09/2017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DC99E-05FA-4F79-824D-EAEE0055952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8697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D892-AA98-4221-A549-8944925C3C0E}" type="datetimeFigureOut">
              <a:rPr lang="nl-BE" smtClean="0"/>
              <a:t>28/09/2017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DC99E-05FA-4F79-824D-EAEE0055952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65803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D892-AA98-4221-A549-8944925C3C0E}" type="datetimeFigureOut">
              <a:rPr lang="nl-BE" smtClean="0"/>
              <a:t>28/09/2017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DC99E-05FA-4F79-824D-EAEE0055952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58731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7D892-AA98-4221-A549-8944925C3C0E}" type="datetimeFigureOut">
              <a:rPr lang="nl-BE" smtClean="0"/>
              <a:t>28/09/2017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DC99E-05FA-4F79-824D-EAEE0055952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8141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youtu.be/qUsk3PxSWyw" TargetMode="Externa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2.emf"/><Relationship Id="rId5" Type="http://schemas.openxmlformats.org/officeDocument/2006/relationships/package" Target="../embeddings/Microsoft_Word-document1.docx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3599688" cy="3599688"/>
          </a:xfrm>
          <a:prstGeom prst="rect">
            <a:avLst/>
          </a:prstGeom>
        </p:spPr>
      </p:pic>
      <p:pic>
        <p:nvPicPr>
          <p:cNvPr id="3" name="Picture 2" descr="T:\Communicatie\Logo's\Werking Antwerpen\Linkeroever\logo JH 2050 def-01_blau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875841"/>
            <a:ext cx="4266425" cy="363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970" y="4292384"/>
            <a:ext cx="2447810" cy="121271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19" y="4320342"/>
            <a:ext cx="2794211" cy="179060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292384"/>
            <a:ext cx="2546063" cy="200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055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BE" altLang="nl-BE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BE" altLang="nl-BE"/>
          </a:p>
        </p:txBody>
      </p:sp>
      <p:pic>
        <p:nvPicPr>
          <p:cNvPr id="9220" name="Picture 4" descr="demografi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39713"/>
            <a:ext cx="8856662" cy="643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116013" y="404813"/>
            <a:ext cx="604996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4000" b="1" dirty="0">
                <a:solidFill>
                  <a:schemeClr val="accent1">
                    <a:lumMod val="50000"/>
                  </a:schemeClr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Sociale huisvesting</a:t>
            </a:r>
            <a:endParaRPr lang="nl-NL" altLang="nl-BE" sz="4000" b="1" dirty="0">
              <a:solidFill>
                <a:schemeClr val="accent1">
                  <a:lumMod val="50000"/>
                </a:schemeClr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763688" y="2340511"/>
            <a:ext cx="6048375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altLang="nl-BE" sz="4000" b="1" dirty="0" err="1">
                <a:solidFill>
                  <a:schemeClr val="accent1">
                    <a:lumMod val="50000"/>
                  </a:schemeClr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Europark</a:t>
            </a:r>
            <a:r>
              <a:rPr lang="nl-BE" altLang="nl-BE" sz="4000" b="1" dirty="0">
                <a:solidFill>
                  <a:schemeClr val="accent1">
                    <a:lumMod val="50000"/>
                  </a:schemeClr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nl-BE" altLang="nl-BE" sz="4000" b="1" dirty="0">
                <a:solidFill>
                  <a:schemeClr val="accent1">
                    <a:lumMod val="50000"/>
                  </a:schemeClr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 100%</a:t>
            </a:r>
          </a:p>
          <a:p>
            <a:pPr algn="ctr">
              <a:spcBef>
                <a:spcPct val="50000"/>
              </a:spcBef>
            </a:pPr>
            <a:r>
              <a:rPr lang="nl-BE" altLang="nl-BE" sz="4000" b="1" dirty="0">
                <a:solidFill>
                  <a:schemeClr val="bg1">
                    <a:lumMod val="95000"/>
                  </a:schemeClr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 </a:t>
            </a:r>
            <a:r>
              <a:rPr lang="nl-BE" altLang="nl-BE" sz="4000" b="1" dirty="0">
                <a:solidFill>
                  <a:schemeClr val="accent1">
                    <a:lumMod val="50000"/>
                  </a:schemeClr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80% van sociale huisvesting op Linkeroever</a:t>
            </a:r>
            <a:endParaRPr lang="nl-NL" altLang="nl-BE" sz="4000" b="1" dirty="0">
              <a:solidFill>
                <a:schemeClr val="accent1">
                  <a:lumMod val="50000"/>
                </a:schemeClr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</a:endParaRPr>
          </a:p>
        </p:txBody>
      </p:sp>
    </p:spTree>
    <p:extLst>
      <p:ext uri="{BB962C8B-B14F-4D97-AF65-F5344CB8AC3E}">
        <p14:creationId xmlns:p14="http://schemas.microsoft.com/office/powerpoint/2010/main" val="400646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1000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1000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BE" altLang="nl-BE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BE" altLang="nl-BE"/>
          </a:p>
        </p:txBody>
      </p:sp>
      <p:pic>
        <p:nvPicPr>
          <p:cNvPr id="41988" name="Picture 4" descr="tag_alloch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15168"/>
            <a:ext cx="8642350" cy="648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1116013" y="549275"/>
            <a:ext cx="741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3200" b="1">
                <a:solidFill>
                  <a:srgbClr val="FF3300"/>
                </a:solidFill>
              </a:rPr>
              <a:t>48%</a:t>
            </a:r>
            <a:endParaRPr lang="nl-NL" altLang="nl-BE" sz="3200" b="1">
              <a:solidFill>
                <a:srgbClr val="FF3300"/>
              </a:solidFill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187624" y="4398496"/>
            <a:ext cx="56703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3200" dirty="0"/>
              <a:t>zo goed als alle allochtonen op LO wonen op </a:t>
            </a:r>
            <a:r>
              <a:rPr lang="nl-BE" sz="3200" dirty="0" err="1"/>
              <a:t>Europark</a:t>
            </a:r>
            <a:endParaRPr lang="nl-BE" sz="3200" dirty="0"/>
          </a:p>
        </p:txBody>
      </p:sp>
    </p:spTree>
    <p:extLst>
      <p:ext uri="{BB962C8B-B14F-4D97-AF65-F5344CB8AC3E}">
        <p14:creationId xmlns:p14="http://schemas.microsoft.com/office/powerpoint/2010/main" val="111870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BE" altLang="nl-B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BE" altLang="nl-BE"/>
          </a:p>
        </p:txBody>
      </p:sp>
      <p:pic>
        <p:nvPicPr>
          <p:cNvPr id="6148" name="Picture 4" descr="demograf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0" y="1844824"/>
            <a:ext cx="9204581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755650" y="333375"/>
            <a:ext cx="4968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2400" b="1" dirty="0">
                <a:solidFill>
                  <a:schemeClr val="accent1">
                    <a:lumMod val="50000"/>
                  </a:schemeClr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bevolkingsdichtheid</a:t>
            </a:r>
            <a:endParaRPr lang="nl-NL" altLang="nl-BE" sz="2400" b="1" dirty="0">
              <a:solidFill>
                <a:schemeClr val="accent1">
                  <a:lumMod val="50000"/>
                </a:schemeClr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</a:endParaRPr>
          </a:p>
        </p:txBody>
      </p:sp>
    </p:spTree>
    <p:extLst>
      <p:ext uri="{BB962C8B-B14F-4D97-AF65-F5344CB8AC3E}">
        <p14:creationId xmlns:p14="http://schemas.microsoft.com/office/powerpoint/2010/main" val="167166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BE" altLang="nl-BE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BE" altLang="nl-BE"/>
          </a:p>
        </p:txBody>
      </p:sp>
      <p:pic>
        <p:nvPicPr>
          <p:cNvPr id="15365" name="Picture 5" descr="kinde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835150" y="404813"/>
            <a:ext cx="4787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24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highlight>
                  <a:srgbClr val="800000"/>
                </a:highlight>
              </a:rPr>
              <a:t>Jongeren 0 tot 17 jaar</a:t>
            </a:r>
            <a:endParaRPr lang="nl-NL" altLang="nl-BE" sz="2400" b="1" dirty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highlight>
                <a:srgbClr val="800000"/>
              </a:highlight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839191" y="3156974"/>
            <a:ext cx="424815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4000" b="1" dirty="0">
                <a:solidFill>
                  <a:schemeClr val="accent1">
                    <a:lumMod val="50000"/>
                  </a:schemeClr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1600 </a:t>
            </a:r>
            <a:r>
              <a:rPr lang="nl-BE" altLang="nl-BE" sz="4000" b="1" dirty="0" err="1">
                <a:solidFill>
                  <a:schemeClr val="accent1">
                    <a:lumMod val="50000"/>
                  </a:schemeClr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vd</a:t>
            </a:r>
            <a:r>
              <a:rPr lang="nl-BE" altLang="nl-BE" sz="4000" b="1" dirty="0">
                <a:solidFill>
                  <a:schemeClr val="accent1">
                    <a:lumMod val="50000"/>
                  </a:schemeClr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 3984 jongeren op LO wonen op </a:t>
            </a:r>
            <a:r>
              <a:rPr lang="nl-BE" altLang="nl-BE" sz="4000" b="1" dirty="0" err="1">
                <a:solidFill>
                  <a:schemeClr val="accent1">
                    <a:lumMod val="50000"/>
                  </a:schemeClr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Europark</a:t>
            </a:r>
            <a:endParaRPr lang="nl-NL" altLang="nl-BE" sz="4000" b="1" dirty="0">
              <a:solidFill>
                <a:schemeClr val="accent1">
                  <a:lumMod val="50000"/>
                </a:schemeClr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</a:endParaRPr>
          </a:p>
        </p:txBody>
      </p:sp>
    </p:spTree>
    <p:extLst>
      <p:ext uri="{BB962C8B-B14F-4D97-AF65-F5344CB8AC3E}">
        <p14:creationId xmlns:p14="http://schemas.microsoft.com/office/powerpoint/2010/main" val="87518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  <p:bldP spid="153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BE" altLang="nl-B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BE" altLang="nl-BE"/>
          </a:p>
        </p:txBody>
      </p:sp>
      <p:pic>
        <p:nvPicPr>
          <p:cNvPr id="5124" name="Picture 4" descr="bejaarde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2" t="12999" r="10231" b="14998"/>
          <a:stretch>
            <a:fillRect/>
          </a:stretch>
        </p:blipFill>
        <p:spPr bwMode="auto">
          <a:xfrm>
            <a:off x="-828675" y="0"/>
            <a:ext cx="9972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835150" y="260350"/>
            <a:ext cx="48244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28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Ouderen + 65</a:t>
            </a:r>
            <a:endParaRPr lang="nl-NL" altLang="nl-BE" sz="2800" b="1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284663" y="2133600"/>
            <a:ext cx="33845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1150</a:t>
            </a:r>
            <a:endParaRPr lang="nl-NL" altLang="nl-BE" sz="4000" b="1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</a:endParaRPr>
          </a:p>
        </p:txBody>
      </p:sp>
    </p:spTree>
    <p:extLst>
      <p:ext uri="{BB962C8B-B14F-4D97-AF65-F5344CB8AC3E}">
        <p14:creationId xmlns:p14="http://schemas.microsoft.com/office/powerpoint/2010/main" val="125617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BE" altLang="nl-BE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BE" altLang="nl-BE" dirty="0"/>
          </a:p>
        </p:txBody>
      </p:sp>
      <p:pic>
        <p:nvPicPr>
          <p:cNvPr id="43012" name="Picture 4" descr="01bo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050" y="0"/>
            <a:ext cx="5822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468313" y="260350"/>
            <a:ext cx="48244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2800" b="1">
                <a:solidFill>
                  <a:srgbClr val="FFCC00"/>
                </a:solidFill>
              </a:rPr>
              <a:t>Alleenstaanden</a:t>
            </a:r>
            <a:endParaRPr lang="nl-NL" altLang="nl-BE" sz="2800" b="1">
              <a:solidFill>
                <a:srgbClr val="FFCC00"/>
              </a:solidFill>
            </a:endParaRP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3635375" y="5157788"/>
            <a:ext cx="4824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2400" b="1">
                <a:solidFill>
                  <a:srgbClr val="FFCC00"/>
                </a:solidFill>
              </a:rPr>
              <a:t>1651</a:t>
            </a:r>
            <a:endParaRPr lang="nl-NL" altLang="nl-BE" sz="2400" b="1">
              <a:solidFill>
                <a:srgbClr val="FFCC00"/>
              </a:solidFill>
            </a:endParaRP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4067175" y="5805488"/>
            <a:ext cx="4465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2400" b="1">
                <a:solidFill>
                  <a:srgbClr val="FFCC00"/>
                </a:solidFill>
              </a:rPr>
              <a:t>op 2850</a:t>
            </a:r>
            <a:r>
              <a:rPr lang="nl-BE" altLang="nl-BE"/>
              <a:t> </a:t>
            </a:r>
            <a:endParaRPr lang="nl-NL" altLang="nl-BE"/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5076825" y="6308725"/>
            <a:ext cx="3311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2400" b="1">
                <a:solidFill>
                  <a:srgbClr val="FFCC00"/>
                </a:solidFill>
              </a:rPr>
              <a:t>58%</a:t>
            </a:r>
            <a:endParaRPr lang="nl-NL" altLang="nl-BE" sz="2400" b="1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41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3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3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3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3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BE" altLang="nl-B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BE" altLang="nl-BE"/>
          </a:p>
        </p:txBody>
      </p:sp>
      <p:pic>
        <p:nvPicPr>
          <p:cNvPr id="3076" name="Picture 4" descr="alleenstaandemoeder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8" t="9999" r="6018" b="9999"/>
          <a:stretch>
            <a:fillRect/>
          </a:stretch>
        </p:blipFill>
        <p:spPr bwMode="auto">
          <a:xfrm>
            <a:off x="0" y="260350"/>
            <a:ext cx="9564688" cy="60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755650" y="692150"/>
            <a:ext cx="4608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2400" b="1">
                <a:solidFill>
                  <a:srgbClr val="FFCC00"/>
                </a:solidFill>
              </a:rPr>
              <a:t>1-oudergezinnen</a:t>
            </a:r>
            <a:endParaRPr lang="nl-NL" altLang="nl-BE" sz="2400" b="1">
              <a:solidFill>
                <a:srgbClr val="FFCC00"/>
              </a:solidFill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4787900" y="5229225"/>
            <a:ext cx="4608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2400" b="1">
                <a:solidFill>
                  <a:srgbClr val="FFCC00"/>
                </a:solidFill>
              </a:rPr>
              <a:t>283 ouders met 506 kinderen</a:t>
            </a:r>
            <a:endParaRPr lang="nl-NL" altLang="nl-BE" sz="2400" b="1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17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BE" altLang="nl-B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BE" altLang="nl-BE"/>
          </a:p>
        </p:txBody>
      </p:sp>
      <p:pic>
        <p:nvPicPr>
          <p:cNvPr id="7172" name="Picture 4" descr="alleenstaande moed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68313" y="404813"/>
            <a:ext cx="80645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2800" b="1">
                <a:solidFill>
                  <a:srgbClr val="FF9933"/>
                </a:solidFill>
              </a:rPr>
              <a:t>Kinderen geboren in kansarme gezinnen</a:t>
            </a:r>
            <a:endParaRPr lang="nl-NL" altLang="nl-BE" sz="2800" b="1">
              <a:solidFill>
                <a:srgbClr val="FF9933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611188" y="2492375"/>
            <a:ext cx="4752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2400" b="1">
                <a:solidFill>
                  <a:srgbClr val="FF9933"/>
                </a:solidFill>
              </a:rPr>
              <a:t>Groot – Antwerpen     1 op 7</a:t>
            </a:r>
            <a:endParaRPr lang="nl-NL" altLang="nl-BE" sz="2400" b="1">
              <a:solidFill>
                <a:srgbClr val="FF9933"/>
              </a:solidFill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684213" y="3644900"/>
            <a:ext cx="49672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2800" b="1">
                <a:solidFill>
                  <a:srgbClr val="FF9933"/>
                </a:solidFill>
              </a:rPr>
              <a:t>Europark</a:t>
            </a:r>
            <a:endParaRPr lang="nl-NL" altLang="nl-BE" sz="2800" b="1">
              <a:solidFill>
                <a:srgbClr val="FF9933"/>
              </a:solidFill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827088" y="4652963"/>
            <a:ext cx="2952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4000" b="1">
                <a:solidFill>
                  <a:srgbClr val="FF3300"/>
                </a:solidFill>
              </a:rPr>
              <a:t>1 op 2</a:t>
            </a:r>
            <a:endParaRPr lang="nl-NL" altLang="nl-BE" sz="4000" b="1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02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4" grpId="0"/>
      <p:bldP spid="7175" grpId="0"/>
      <p:bldP spid="717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BE" altLang="nl-BE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BE" altLang="nl-BE"/>
          </a:p>
        </p:txBody>
      </p:sp>
      <p:pic>
        <p:nvPicPr>
          <p:cNvPr id="18436" name="Picture 4" descr="leerachterst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-152400"/>
            <a:ext cx="9396413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611188" y="1844675"/>
            <a:ext cx="6265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2400" b="1">
                <a:solidFill>
                  <a:schemeClr val="bg1"/>
                </a:solidFill>
              </a:rPr>
              <a:t>Schoolse achterstand basisonderwijs</a:t>
            </a:r>
            <a:endParaRPr lang="nl-NL" altLang="nl-BE" sz="2400" b="1">
              <a:solidFill>
                <a:schemeClr val="bg1"/>
              </a:solidFill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462463" y="4941888"/>
            <a:ext cx="4681537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9600" b="1">
                <a:solidFill>
                  <a:srgbClr val="FF3300"/>
                </a:solidFill>
              </a:rPr>
              <a:t>35 % </a:t>
            </a:r>
            <a:r>
              <a:rPr lang="nl-BE" altLang="nl-BE" sz="4800" b="1">
                <a:solidFill>
                  <a:srgbClr val="FF3300"/>
                </a:solidFill>
              </a:rPr>
              <a:t>(28)</a:t>
            </a:r>
            <a:endParaRPr lang="nl-NL" altLang="nl-BE" sz="4800" b="1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40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184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BE" altLang="nl-BE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BE" altLang="nl-BE"/>
          </a:p>
        </p:txBody>
      </p:sp>
      <p:pic>
        <p:nvPicPr>
          <p:cNvPr id="23556" name="Picture 4" descr="leerachterstan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663"/>
            <a:ext cx="9144000" cy="514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0" y="1052513"/>
            <a:ext cx="81375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2800" b="1">
                <a:solidFill>
                  <a:srgbClr val="FF9933"/>
                </a:solidFill>
              </a:rPr>
              <a:t>Schoolse achterstand secundair onderwijs</a:t>
            </a:r>
            <a:endParaRPr lang="nl-NL" altLang="nl-BE" sz="2800" b="1">
              <a:solidFill>
                <a:srgbClr val="FF9933"/>
              </a:solidFill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4932363" y="4508500"/>
            <a:ext cx="421163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9600" b="1" dirty="0">
                <a:solidFill>
                  <a:srgbClr val="FF3300"/>
                </a:solidFill>
              </a:rPr>
              <a:t>70% </a:t>
            </a:r>
            <a:r>
              <a:rPr lang="nl-BE" altLang="nl-BE" sz="4800" b="1" dirty="0">
                <a:solidFill>
                  <a:srgbClr val="FF3300"/>
                </a:solidFill>
              </a:rPr>
              <a:t>(51)</a:t>
            </a:r>
            <a:endParaRPr lang="nl-NL" altLang="nl-BE" sz="4800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0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235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6660232" y="6453336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400" dirty="0">
                <a:solidFill>
                  <a:srgbClr val="DC002E"/>
                </a:solidFill>
              </a:rPr>
              <a:t>www.formaat.be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043608" y="98629"/>
            <a:ext cx="8100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 dirty="0"/>
              <a:t>Programma</a:t>
            </a:r>
            <a:endParaRPr lang="nl-BE" sz="2400" b="1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632"/>
            <a:ext cx="882099" cy="882099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251520" y="1340768"/>
            <a:ext cx="87129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nl-BE" dirty="0"/>
          </a:p>
          <a:p>
            <a:pPr marL="342900" indent="-342900">
              <a:buFont typeface="+mj-lt"/>
              <a:buAutoNum type="arabicPeriod"/>
            </a:pPr>
            <a:r>
              <a:rPr lang="nl-BE" dirty="0"/>
              <a:t>Kennismakingsronde</a:t>
            </a:r>
          </a:p>
          <a:p>
            <a:pPr marL="342900" indent="-342900">
              <a:buFont typeface="+mj-lt"/>
              <a:buAutoNum type="arabicPeriod"/>
            </a:pPr>
            <a:endParaRPr lang="nl-BE" dirty="0"/>
          </a:p>
          <a:p>
            <a:pPr marL="342900" indent="-342900">
              <a:buFont typeface="+mj-lt"/>
              <a:buAutoNum type="arabicPeriod"/>
            </a:pPr>
            <a:r>
              <a:rPr lang="nl-BE" dirty="0"/>
              <a:t>Korte Toelichting globale werking Formaat</a:t>
            </a:r>
            <a:br>
              <a:rPr lang="nl-BE" dirty="0"/>
            </a:br>
            <a:endParaRPr lang="nl-BE" dirty="0"/>
          </a:p>
          <a:p>
            <a:pPr marL="342900" indent="-342900">
              <a:buFont typeface="+mj-lt"/>
              <a:buAutoNum type="arabicPeriod"/>
            </a:pPr>
            <a:r>
              <a:rPr lang="nl-BE" dirty="0"/>
              <a:t>Een blik op Linkeroever – Jeugdhuis 2050</a:t>
            </a:r>
          </a:p>
          <a:p>
            <a:pPr marL="342900" indent="-342900">
              <a:buFont typeface="+mj-lt"/>
              <a:buAutoNum type="arabicPeriod"/>
            </a:pPr>
            <a:endParaRPr lang="nl-BE" dirty="0"/>
          </a:p>
          <a:p>
            <a:pPr marL="342900" indent="-342900">
              <a:buFont typeface="+mj-lt"/>
              <a:buAutoNum type="arabicPeriod"/>
            </a:pPr>
            <a:r>
              <a:rPr lang="nl-BE" dirty="0"/>
              <a:t>Ouderbetrokkenheid (focus moeders)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859194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BE" altLang="nl-B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BE" altLang="nl-BE"/>
          </a:p>
        </p:txBody>
      </p:sp>
      <p:pic>
        <p:nvPicPr>
          <p:cNvPr id="4101" name="Picture 5" descr="werklooshe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95288" y="404813"/>
            <a:ext cx="4968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24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Werkloze jongeren (18-24jaar) </a:t>
            </a:r>
            <a:endParaRPr lang="nl-NL" altLang="nl-BE" sz="2400" b="1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6732588" y="476250"/>
            <a:ext cx="22320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28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65 </a:t>
            </a:r>
            <a:endParaRPr lang="nl-NL" altLang="nl-BE" sz="2800" b="1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095625" y="2565400"/>
            <a:ext cx="6048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280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1 op 3 van deze leeftijdscategorie</a:t>
            </a:r>
            <a:endParaRPr lang="nl-NL" altLang="nl-BE" sz="2800" dirty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3833812" y="5013176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>
              <a:spcBef>
                <a:spcPct val="50000"/>
              </a:spcBef>
            </a:pPr>
            <a:r>
              <a:rPr lang="nl-BE" sz="280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De werkloosheidsdruk bij 18 tot 24-jarigen is 20 % </a:t>
            </a:r>
            <a:r>
              <a:rPr lang="nl-BE" sz="2800" dirty="0" err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tov</a:t>
            </a:r>
            <a:r>
              <a:rPr lang="nl-BE" sz="280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 12% op LO.</a:t>
            </a:r>
          </a:p>
        </p:txBody>
      </p:sp>
    </p:spTree>
    <p:extLst>
      <p:ext uri="{BB962C8B-B14F-4D97-AF65-F5344CB8AC3E}">
        <p14:creationId xmlns:p14="http://schemas.microsoft.com/office/powerpoint/2010/main" val="249208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4103" grpId="0"/>
      <p:bldP spid="410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6660232" y="6453336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400" dirty="0">
                <a:solidFill>
                  <a:srgbClr val="DC002E"/>
                </a:solidFill>
              </a:rPr>
              <a:t>www.formaat.be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632"/>
            <a:ext cx="882099" cy="882099"/>
          </a:xfrm>
          <a:prstGeom prst="rect">
            <a:avLst/>
          </a:prstGeom>
        </p:spPr>
      </p:pic>
      <p:pic>
        <p:nvPicPr>
          <p:cNvPr id="6146" name="Picture 2" descr="T:\Communicatie\Logo's\Werking Antwerpen\Linkeroever\logo JH 2050 def-01_blau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04006"/>
            <a:ext cx="6876009" cy="454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2627784" y="5404574"/>
            <a:ext cx="34014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>
                <a:hlinkClick r:id="rId5"/>
              </a:rPr>
              <a:t>https://youtu.be/qUsk3PxSWyw</a:t>
            </a: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148129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6660232" y="6453336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400" dirty="0">
                <a:solidFill>
                  <a:srgbClr val="DC002E"/>
                </a:solidFill>
              </a:rPr>
              <a:t>www.formaat.be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043608" y="98629"/>
            <a:ext cx="8100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 dirty="0"/>
              <a:t>Nieuw Jeugdcentrum</a:t>
            </a:r>
            <a:endParaRPr lang="nl-BE" sz="2400" b="1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632"/>
            <a:ext cx="882099" cy="882099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251520" y="1340768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pic>
        <p:nvPicPr>
          <p:cNvPr id="8" name="Picture 2" descr="\\frmt-dc01\RedirectedFolders\axedin\Desktop\Werkmappen\IGLO\Kop jeugd met omgev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9022"/>
            <a:ext cx="9144000" cy="387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3278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6660232" y="6453336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400" dirty="0">
                <a:solidFill>
                  <a:srgbClr val="DC002E"/>
                </a:solidFill>
              </a:rPr>
              <a:t>www.formaat.be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632"/>
            <a:ext cx="882099" cy="882099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8154397" cy="458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2951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6660232" y="6453336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400" dirty="0">
                <a:solidFill>
                  <a:srgbClr val="DC002E"/>
                </a:solidFill>
              </a:rPr>
              <a:t>www.formaat.be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043608" y="98629"/>
            <a:ext cx="8100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 dirty="0"/>
              <a:t>Jeugdhuis 2050</a:t>
            </a:r>
          </a:p>
          <a:p>
            <a:r>
              <a:rPr lang="nl-BE" sz="2400" b="1" dirty="0"/>
              <a:t>JACO – Trots Op Talent</a:t>
            </a:r>
          </a:p>
          <a:p>
            <a:r>
              <a:rPr lang="nl-BE" sz="2400" b="1" dirty="0"/>
              <a:t>Jeugdwerk, Arbeid, Competenties en Onderwijs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632"/>
            <a:ext cx="882099" cy="882099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1182164"/>
              </p:ext>
            </p:extLst>
          </p:nvPr>
        </p:nvGraphicFramePr>
        <p:xfrm>
          <a:off x="534877" y="1525434"/>
          <a:ext cx="7929562" cy="507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Document" r:id="rId5" imgW="6662713" imgH="2472457" progId="Word.Document.12">
                  <p:embed/>
                </p:oleObj>
              </mc:Choice>
              <mc:Fallback>
                <p:oleObj name="Document" r:id="rId5" imgW="6662713" imgH="2472457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877" y="1525434"/>
                        <a:ext cx="7929562" cy="5072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55015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6660232" y="6453336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400" dirty="0">
                <a:solidFill>
                  <a:srgbClr val="DC002E"/>
                </a:solidFill>
              </a:rPr>
              <a:t>www.formaat.be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043608" y="98629"/>
            <a:ext cx="8100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 dirty="0"/>
              <a:t>Jeugdhuis 2050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632"/>
            <a:ext cx="882099" cy="88209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412776"/>
            <a:ext cx="2648892" cy="470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363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6660232" y="6453336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400" dirty="0">
                <a:solidFill>
                  <a:srgbClr val="DC002E"/>
                </a:solidFill>
              </a:rPr>
              <a:t>www.formaat.be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043608" y="98629"/>
            <a:ext cx="8100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 dirty="0"/>
              <a:t>Jeugdhuis 2050</a:t>
            </a:r>
          </a:p>
          <a:p>
            <a:r>
              <a:rPr lang="nl-BE" sz="2400" b="1" dirty="0"/>
              <a:t>Doelgroep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632"/>
            <a:ext cx="882099" cy="882099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31765" y="1569724"/>
            <a:ext cx="87129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/>
              <a:t>6 tot 25 jarigen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l-BE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BE" sz="2400" dirty="0"/>
              <a:t>Opgedeeld in 4 leeftijdsgroepen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nl-BE" sz="2400" dirty="0"/>
              <a:t>Kinderen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nl-BE" sz="2400" dirty="0"/>
              <a:t>Pre-tieners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nl-BE" sz="2400" dirty="0"/>
              <a:t>Tieners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nl-BE" sz="2400" dirty="0"/>
              <a:t>Jongeren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403196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6660232" y="6453336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400" dirty="0">
                <a:solidFill>
                  <a:srgbClr val="DC002E"/>
                </a:solidFill>
              </a:rPr>
              <a:t>www.formaat.be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632"/>
            <a:ext cx="882099" cy="882099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98730"/>
            <a:ext cx="7304360" cy="547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9885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6660232" y="6453336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400" dirty="0">
                <a:solidFill>
                  <a:srgbClr val="DC002E"/>
                </a:solidFill>
              </a:rPr>
              <a:t>www.formaat.be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043608" y="98629"/>
            <a:ext cx="8100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 dirty="0"/>
              <a:t>Jeugdhuis 2050</a:t>
            </a:r>
          </a:p>
          <a:p>
            <a:r>
              <a:rPr lang="nl-BE" sz="2400" b="1" dirty="0"/>
              <a:t>Basisprincipes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632"/>
            <a:ext cx="882099" cy="882099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782332" y="1401534"/>
            <a:ext cx="77048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2400" dirty="0"/>
              <a:t>Inspraak participatie en creatie </a:t>
            </a:r>
          </a:p>
          <a:p>
            <a:pPr marL="514350" indent="-514350">
              <a:buNone/>
            </a:pPr>
            <a:r>
              <a:rPr lang="nl-BE" sz="2400" dirty="0"/>
              <a:t>(door jongeren / jeugdhuismethodiek)</a:t>
            </a:r>
          </a:p>
          <a:p>
            <a:pPr marL="914400" lvl="1" indent="-514350"/>
            <a:endParaRPr lang="nl-BE" sz="2400" dirty="0"/>
          </a:p>
          <a:p>
            <a:pPr marL="914400" lvl="1" indent="-514350"/>
            <a:r>
              <a:rPr lang="nl-BE" sz="2400" dirty="0"/>
              <a:t>Jongerenbevraging</a:t>
            </a:r>
          </a:p>
          <a:p>
            <a:pPr marL="914400" lvl="1" indent="-514350"/>
            <a:endParaRPr lang="nl-BE" sz="2400" dirty="0"/>
          </a:p>
          <a:p>
            <a:pPr marL="914400" lvl="1" indent="-514350"/>
            <a:r>
              <a:rPr lang="nl-BE" sz="2400" dirty="0"/>
              <a:t>Kerngroep</a:t>
            </a:r>
          </a:p>
          <a:p>
            <a:pPr marL="914400" lvl="1" indent="-514350"/>
            <a:endParaRPr lang="nl-BE" sz="2400" dirty="0"/>
          </a:p>
          <a:p>
            <a:pPr marL="914400" lvl="1" indent="-514350"/>
            <a:r>
              <a:rPr lang="nl-BE" sz="2400" dirty="0"/>
              <a:t>Jongeren hun eigen aanbod laten organiseren</a:t>
            </a:r>
          </a:p>
        </p:txBody>
      </p:sp>
    </p:spTree>
    <p:extLst>
      <p:ext uri="{BB962C8B-B14F-4D97-AF65-F5344CB8AC3E}">
        <p14:creationId xmlns:p14="http://schemas.microsoft.com/office/powerpoint/2010/main" val="37809885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6660232" y="6453336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400" dirty="0">
                <a:solidFill>
                  <a:srgbClr val="DC002E"/>
                </a:solidFill>
              </a:rPr>
              <a:t>www.formaat.be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632"/>
            <a:ext cx="882099" cy="88209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8532440" cy="479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47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6660232" y="6453336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400" dirty="0">
                <a:solidFill>
                  <a:srgbClr val="DC002E"/>
                </a:solidFill>
              </a:rPr>
              <a:t>www.formaat.be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043608" y="98629"/>
            <a:ext cx="8100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 dirty="0"/>
              <a:t>Missie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632"/>
            <a:ext cx="882099" cy="882099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251520" y="1556792"/>
            <a:ext cx="87129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dirty="0"/>
              <a:t>Formaat is de federatie van jeugdhuizen, jeugdcentra en andere initiatieven die werken rond de principes en doelstellingen die centraal staan in de j</a:t>
            </a:r>
            <a:r>
              <a:rPr lang="nl-BE" sz="2400" b="1" dirty="0"/>
              <a:t>eugdhuismethodiek</a:t>
            </a:r>
            <a:r>
              <a:rPr lang="nl-BE" sz="2400" dirty="0"/>
              <a:t>. Deze vormen van open jeugdwerk bieden een </a:t>
            </a:r>
            <a:r>
              <a:rPr lang="nl-BE" sz="2400" b="1" dirty="0"/>
              <a:t>open ontmoetings- en experimenteerruimte</a:t>
            </a:r>
            <a:r>
              <a:rPr lang="nl-BE" sz="2400" dirty="0"/>
              <a:t> waarbinnen jongeren kansen krijgen. Vanuit onze expertise en betrokkenheid ondersteunt Formaat iedereen – en jonge mensen in het bijzonder – die zich hiervoor engageert. Samen met onze leden en partners bouwen wij aan een </a:t>
            </a:r>
            <a:r>
              <a:rPr lang="nl-BE" sz="2400" b="1" dirty="0"/>
              <a:t>sterke positie van jongeren en hun initiatieven</a:t>
            </a:r>
            <a:r>
              <a:rPr lang="nl-BE" sz="2400" dirty="0"/>
              <a:t> in een open, solidaire en sociale samenleving. </a:t>
            </a:r>
          </a:p>
        </p:txBody>
      </p:sp>
    </p:spTree>
    <p:extLst>
      <p:ext uri="{BB962C8B-B14F-4D97-AF65-F5344CB8AC3E}">
        <p14:creationId xmlns:p14="http://schemas.microsoft.com/office/powerpoint/2010/main" val="37955015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6660232" y="6453336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400" dirty="0">
                <a:solidFill>
                  <a:srgbClr val="DC002E"/>
                </a:solidFill>
              </a:rPr>
              <a:t>www.formaat.be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043608" y="98629"/>
            <a:ext cx="8100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 dirty="0"/>
              <a:t>Titel slide</a:t>
            </a:r>
          </a:p>
          <a:p>
            <a:r>
              <a:rPr lang="nl-BE" sz="2400" b="1" dirty="0"/>
              <a:t>Ondertitel slide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632"/>
            <a:ext cx="882099" cy="882099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251520" y="1340768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Tekstvak</a:t>
            </a:r>
            <a:endParaRPr lang="nl-BE" dirty="0"/>
          </a:p>
        </p:txBody>
      </p:sp>
      <p:pic>
        <p:nvPicPr>
          <p:cNvPr id="7" name="Afbeelding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55015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6660232" y="6453336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400" dirty="0">
                <a:solidFill>
                  <a:srgbClr val="DC002E"/>
                </a:solidFill>
              </a:rPr>
              <a:t>www.formaat.be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043608" y="98629"/>
            <a:ext cx="8100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 dirty="0"/>
              <a:t>Jeugdhuis 2050</a:t>
            </a:r>
          </a:p>
          <a:p>
            <a:r>
              <a:rPr lang="nl-BE" sz="2400" b="1" dirty="0"/>
              <a:t>Basisprincipes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632"/>
            <a:ext cx="882099" cy="882099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548553" y="1259175"/>
            <a:ext cx="7479831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2400" dirty="0"/>
              <a:t>Competentiegericht werken</a:t>
            </a:r>
          </a:p>
          <a:p>
            <a:pPr lvl="0"/>
            <a:endParaRPr lang="nl-NL" sz="2400" dirty="0"/>
          </a:p>
          <a:p>
            <a:pPr lvl="1"/>
            <a:r>
              <a:rPr lang="nl-NL" sz="2400" dirty="0"/>
              <a:t>Zelfredzaamheid/Plantrekkerij</a:t>
            </a:r>
            <a:endParaRPr lang="nl-BE" sz="2400" dirty="0"/>
          </a:p>
          <a:p>
            <a:pPr lvl="1"/>
            <a:endParaRPr lang="nl-NL" sz="2400" dirty="0"/>
          </a:p>
          <a:p>
            <a:pPr lvl="1"/>
            <a:r>
              <a:rPr lang="nl-NL" sz="2400" dirty="0"/>
              <a:t>Samenwerken – Vriendschappen sluiten</a:t>
            </a:r>
            <a:endParaRPr lang="nl-BE" sz="2400" dirty="0"/>
          </a:p>
          <a:p>
            <a:pPr lvl="1"/>
            <a:endParaRPr lang="nl-NL" sz="2400" dirty="0"/>
          </a:p>
          <a:p>
            <a:pPr lvl="1"/>
            <a:r>
              <a:rPr lang="nl-NL" sz="2400" dirty="0"/>
              <a:t>Communicatie (schriftelijke en mondeling)</a:t>
            </a:r>
            <a:endParaRPr lang="nl-BE" sz="2400" dirty="0"/>
          </a:p>
          <a:p>
            <a:pPr lvl="1"/>
            <a:endParaRPr lang="nl-NL" sz="2400" dirty="0"/>
          </a:p>
          <a:p>
            <a:pPr lvl="1"/>
            <a:r>
              <a:rPr lang="nl-NL" sz="2400" dirty="0"/>
              <a:t>Creatief handelen</a:t>
            </a:r>
          </a:p>
          <a:p>
            <a:pPr lvl="1"/>
            <a:endParaRPr lang="nl-NL" sz="4000" dirty="0"/>
          </a:p>
          <a:p>
            <a:pPr lvl="1"/>
            <a:r>
              <a:rPr lang="nl-NL" dirty="0"/>
              <a:t>…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947123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6660232" y="6453336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400" dirty="0">
                <a:solidFill>
                  <a:srgbClr val="DC002E"/>
                </a:solidFill>
              </a:rPr>
              <a:t>www.formaat.be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632"/>
            <a:ext cx="882099" cy="882099"/>
          </a:xfrm>
          <a:prstGeom prst="rect">
            <a:avLst/>
          </a:prstGeom>
        </p:spPr>
      </p:pic>
      <p:pic>
        <p:nvPicPr>
          <p:cNvPr id="8194" name="Picture 2" descr="https://scontent-fra3-1.xx.fbcdn.net/hphotos-xlf1/v/t1.0-9/12226989_1546143139009775_5288092719376810675_n.jpg?oh=68fadb6c3ada002e6570eea37e1624ea&amp;oe=57652F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34826"/>
            <a:ext cx="7200800" cy="480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1132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6660232" y="6453336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400" dirty="0">
                <a:solidFill>
                  <a:srgbClr val="DC002E"/>
                </a:solidFill>
              </a:rPr>
              <a:t>www.formaat.be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043608" y="98629"/>
            <a:ext cx="8100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 dirty="0"/>
              <a:t>Jeugdhuis 2050</a:t>
            </a:r>
          </a:p>
          <a:p>
            <a:r>
              <a:rPr lang="nl-BE" sz="2400" b="1" dirty="0"/>
              <a:t>Basisprincipes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632"/>
            <a:ext cx="882099" cy="882099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989603" y="1813173"/>
            <a:ext cx="76148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2400" dirty="0"/>
              <a:t>Een multidisciplinair team</a:t>
            </a:r>
          </a:p>
          <a:p>
            <a:pPr marL="742950" indent="-742950">
              <a:buNone/>
            </a:pPr>
            <a:endParaRPr lang="nl-NL" sz="2400" dirty="0"/>
          </a:p>
          <a:p>
            <a:pPr lvl="1">
              <a:buNone/>
            </a:pPr>
            <a:r>
              <a:rPr lang="nl-BE" sz="2400" dirty="0"/>
              <a:t>Diverse kennis en achtergrond opdat zij een diverse groep jongeren kunnen enthousiasmeren, inspireren en ondersteunen</a:t>
            </a:r>
          </a:p>
        </p:txBody>
      </p:sp>
    </p:spTree>
    <p:extLst>
      <p:ext uri="{BB962C8B-B14F-4D97-AF65-F5344CB8AC3E}">
        <p14:creationId xmlns:p14="http://schemas.microsoft.com/office/powerpoint/2010/main" val="14947123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6660232" y="6453336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400" dirty="0">
                <a:solidFill>
                  <a:srgbClr val="DC002E"/>
                </a:solidFill>
              </a:rPr>
              <a:t>www.formaat.be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043608" y="98629"/>
            <a:ext cx="8100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 dirty="0"/>
              <a:t>Jeugdhuis 2050</a:t>
            </a:r>
          </a:p>
          <a:p>
            <a:r>
              <a:rPr lang="nl-BE" sz="2400" b="1" dirty="0"/>
              <a:t>Basisprincipes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632"/>
            <a:ext cx="882099" cy="88209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13543"/>
            <a:ext cx="7668344" cy="431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5070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6660232" y="6453336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400" dirty="0">
                <a:solidFill>
                  <a:srgbClr val="DC002E"/>
                </a:solidFill>
              </a:rPr>
              <a:t>www.formaat.be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043608" y="98629"/>
            <a:ext cx="8100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 dirty="0"/>
              <a:t>Jeugdhuis 2050</a:t>
            </a:r>
          </a:p>
          <a:p>
            <a:r>
              <a:rPr lang="nl-BE" sz="2400" b="1" dirty="0"/>
              <a:t>Basisprincipes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632"/>
            <a:ext cx="882099" cy="882099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683568" y="1705451"/>
            <a:ext cx="74888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2400" dirty="0"/>
              <a:t>Vindplaatsgericht en buurtgericht werken</a:t>
            </a:r>
          </a:p>
          <a:p>
            <a:pPr marL="742950" indent="-742950">
              <a:buFont typeface="+mj-lt"/>
              <a:buAutoNum type="arabicPeriod" startAt="4"/>
            </a:pPr>
            <a:endParaRPr lang="nl-BE" sz="2400" dirty="0"/>
          </a:p>
          <a:p>
            <a:pPr marL="1143000" lvl="1" indent="-742950"/>
            <a:r>
              <a:rPr lang="nl-BE" sz="2400" dirty="0"/>
              <a:t>De buurt leren kennen en de buurt ons</a:t>
            </a:r>
          </a:p>
          <a:p>
            <a:pPr marL="1143000" lvl="1" indent="-742950"/>
            <a:endParaRPr lang="nl-BE" sz="2400" dirty="0"/>
          </a:p>
          <a:p>
            <a:pPr marL="1143000" lvl="1" indent="-742950"/>
            <a:r>
              <a:rPr lang="nl-BE" sz="2400" dirty="0"/>
              <a:t>Generaties verbinden</a:t>
            </a:r>
          </a:p>
          <a:p>
            <a:pPr marL="1143000" lvl="1" indent="-742950"/>
            <a:endParaRPr lang="nl-BE" sz="2400" dirty="0"/>
          </a:p>
          <a:p>
            <a:pPr marL="1143000" lvl="1" indent="-742950"/>
            <a:r>
              <a:rPr lang="nl-BE" sz="2400" dirty="0"/>
              <a:t>Oog voor wat er gebeurt in de wijk</a:t>
            </a:r>
          </a:p>
        </p:txBody>
      </p:sp>
    </p:spTree>
    <p:extLst>
      <p:ext uri="{BB962C8B-B14F-4D97-AF65-F5344CB8AC3E}">
        <p14:creationId xmlns:p14="http://schemas.microsoft.com/office/powerpoint/2010/main" val="14947123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6660232" y="6453336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400" dirty="0">
                <a:solidFill>
                  <a:srgbClr val="DC002E"/>
                </a:solidFill>
              </a:rPr>
              <a:t>www.formaat.be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632"/>
            <a:ext cx="882099" cy="882099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11836"/>
            <a:ext cx="4515966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9814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6660232" y="6453336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400" dirty="0">
                <a:solidFill>
                  <a:srgbClr val="DC002E"/>
                </a:solidFill>
              </a:rPr>
              <a:t>www.formaat.be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043608" y="98629"/>
            <a:ext cx="8100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 dirty="0"/>
              <a:t>Jeugdhuis 2050</a:t>
            </a:r>
          </a:p>
          <a:p>
            <a:r>
              <a:rPr lang="nl-BE" sz="2400" b="1" dirty="0"/>
              <a:t>Basisprincipes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632"/>
            <a:ext cx="882099" cy="882099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395536" y="1484784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We vinden het een absolute prioriteit dat de leefwereld van jongeren zich niet beperkt tot onze werking  </a:t>
            </a:r>
          </a:p>
          <a:p>
            <a:pPr marL="742950" indent="-742950">
              <a:buNone/>
            </a:pPr>
            <a:endParaRPr lang="nl-NL" sz="2400" dirty="0">
              <a:sym typeface="Wingdings" pitchFamily="2" charset="2"/>
            </a:endParaRPr>
          </a:p>
          <a:p>
            <a:pPr marL="742950" indent="-742950">
              <a:buNone/>
            </a:pPr>
            <a:r>
              <a:rPr lang="nl-NL" sz="2400" dirty="0">
                <a:sym typeface="Wingdings" pitchFamily="2" charset="2"/>
              </a:rPr>
              <a:t></a:t>
            </a:r>
            <a:r>
              <a:rPr lang="nl-NL" sz="2400" dirty="0"/>
              <a:t>Actieve samenwerking met partners</a:t>
            </a:r>
          </a:p>
          <a:p>
            <a:pPr marL="742950" indent="-742950">
              <a:buNone/>
            </a:pPr>
            <a:endParaRPr lang="nl-NL" sz="2400" dirty="0">
              <a:sym typeface="Wingdings" pitchFamily="2" charset="2"/>
            </a:endParaRPr>
          </a:p>
          <a:p>
            <a:pPr marL="742950" indent="-742950">
              <a:buNone/>
            </a:pPr>
            <a:r>
              <a:rPr lang="nl-NL" sz="2400" dirty="0">
                <a:sym typeface="Wingdings" pitchFamily="2" charset="2"/>
              </a:rPr>
              <a:t> Netwerk bouwen rond jongeren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4947123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6660232" y="6453336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400" dirty="0">
                <a:solidFill>
                  <a:srgbClr val="DC002E"/>
                </a:solidFill>
              </a:rPr>
              <a:t>www.formaat.be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632"/>
            <a:ext cx="882099" cy="882099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03" y="1700808"/>
            <a:ext cx="7740352" cy="435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5015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6660232" y="6453336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400" dirty="0">
                <a:solidFill>
                  <a:srgbClr val="DC002E"/>
                </a:solidFill>
              </a:rPr>
              <a:t>www.formaat.be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043608" y="98629"/>
            <a:ext cx="8100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 dirty="0"/>
              <a:t>Inzet op werk en onderwijs</a:t>
            </a:r>
          </a:p>
          <a:p>
            <a:r>
              <a:rPr lang="nl-BE" sz="2400" b="1" dirty="0"/>
              <a:t>Geïntegreerde werking - BAANBREKERS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632"/>
            <a:ext cx="882099" cy="882099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251520" y="1340768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pic>
        <p:nvPicPr>
          <p:cNvPr id="8" name="Picture 2" descr="https://scontent-fra3-1.xx.fbcdn.net/hphotos-xlt1/v/t1.0-9/12804820_1558069787853965_1542865091968940767_n.jpg?oh=0ba828d8635ec1d5cae1474487bbf402&amp;oe=574F12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51" y="1484784"/>
            <a:ext cx="8031413" cy="451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501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6660232" y="6453336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400" dirty="0">
                <a:solidFill>
                  <a:srgbClr val="DC002E"/>
                </a:solidFill>
              </a:rPr>
              <a:t>www.formaat.be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970812" y="98629"/>
            <a:ext cx="8100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 dirty="0"/>
              <a:t>Formaat ?</a:t>
            </a:r>
            <a:endParaRPr lang="nl-BE" sz="2400" b="1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632"/>
            <a:ext cx="882099" cy="882099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251520" y="1340768"/>
            <a:ext cx="871296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/>
              <a:t>Formaat =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/>
              <a:t>Sinds 54 jaar de Vlaamse Jeugdhuisfederatie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/>
              <a:t>450 jeugdhuizen zijn lid van Formaat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/>
              <a:t>49 medewerkers (43 VTE)</a:t>
            </a:r>
          </a:p>
          <a:p>
            <a:endParaRPr lang="nl-BE" sz="2400" dirty="0"/>
          </a:p>
          <a:p>
            <a:r>
              <a:rPr lang="nl-BE" sz="2400" dirty="0"/>
              <a:t>Participatie Structuur waarin vrijwilligers uit jeugdhuizen de hoofdrol spelen.</a:t>
            </a:r>
          </a:p>
          <a:p>
            <a:endParaRPr lang="nl-BE" sz="2400" dirty="0"/>
          </a:p>
          <a:p>
            <a:r>
              <a:rPr lang="nl-BE" sz="2400" dirty="0"/>
              <a:t>Subsidies van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BE" sz="2400" dirty="0"/>
              <a:t>Vlaamse Overheid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BE" sz="2400" dirty="0"/>
              <a:t>Lokale besturen: Antwerpen, Gent, Kortrijk en Oostende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BE" sz="2400" dirty="0"/>
              <a:t>Projectsubsidies voor specifieke projecten: ESF, FIM, VDAB …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955015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6660232" y="6453336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400" dirty="0">
                <a:solidFill>
                  <a:srgbClr val="DC002E"/>
                </a:solidFill>
              </a:rPr>
              <a:t>www.formaat.be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632"/>
            <a:ext cx="882099" cy="882099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300257" y="2223166"/>
            <a:ext cx="87129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nl-BE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BE" sz="2000" dirty="0"/>
              <a:t>Buddy – mentoren begeleiden jongeren </a:t>
            </a:r>
            <a:r>
              <a:rPr lang="nl-BE" sz="2000" dirty="0" err="1"/>
              <a:t>opweg</a:t>
            </a:r>
            <a:r>
              <a:rPr lang="nl-BE" sz="2000" dirty="0"/>
              <a:t> naar werk- of een opleiding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BE" sz="2000" dirty="0"/>
              <a:t>Inclusief en ACB (</a:t>
            </a:r>
            <a:r>
              <a:rPr lang="nl-BE" sz="2000" dirty="0" err="1"/>
              <a:t>ism</a:t>
            </a:r>
            <a:r>
              <a:rPr lang="nl-BE" sz="2000" dirty="0"/>
              <a:t> met JES en Kras) begeleidingen van NEET jongeren naar werk- en opleiding / vindplaatsgericht werken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BE" sz="2000" dirty="0"/>
              <a:t>ACB- meisjes – NEET meisjes ondersteunen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BE" sz="2000" dirty="0"/>
              <a:t>Baanbrekers </a:t>
            </a:r>
            <a:r>
              <a:rPr lang="nl-BE" sz="2000" dirty="0" err="1"/>
              <a:t>Experience</a:t>
            </a:r>
            <a:r>
              <a:rPr lang="nl-BE" sz="2000" dirty="0"/>
              <a:t> – NEET jongeren versterken via alternatieve werkervaring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l-BE" sz="2000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00846"/>
            <a:ext cx="6624736" cy="175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1281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6660232" y="6453336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400" dirty="0">
                <a:solidFill>
                  <a:srgbClr val="DC002E"/>
                </a:solidFill>
              </a:rPr>
              <a:t>www.formaat.be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043608" y="98629"/>
            <a:ext cx="8100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/>
              <a:t>OUDERBETROKKENHEID</a:t>
            </a:r>
            <a:endParaRPr lang="nl-BE" sz="2400" b="1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632"/>
            <a:ext cx="882099" cy="88209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232801"/>
            <a:ext cx="6228184" cy="467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373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6660232" y="6453336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400" dirty="0">
                <a:solidFill>
                  <a:srgbClr val="DC002E"/>
                </a:solidFill>
              </a:rPr>
              <a:t>www.formaat.be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043608" y="98629"/>
            <a:ext cx="8100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/>
              <a:t>Waarom?</a:t>
            </a:r>
            <a:endParaRPr lang="nl-BE" sz="2400" b="1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632"/>
            <a:ext cx="882099" cy="88209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989603" y="1344245"/>
            <a:ext cx="68407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nl-BE" sz="2400" dirty="0"/>
              <a:t>Het kind optimaal kunnen ondersteunen</a:t>
            </a:r>
          </a:p>
          <a:p>
            <a:pPr algn="ctr"/>
            <a:endParaRPr lang="nl-BE" sz="24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nl-BE" sz="2400" dirty="0"/>
              <a:t>Ouders zijn de eindverantwoordelijke.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nl-BE" sz="24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nl-BE" sz="2400" dirty="0"/>
              <a:t>Ouders actief betrekken bij wat we doen in ons jeugdhuis.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nl-BE" sz="24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nl-BE" sz="2400" dirty="0"/>
              <a:t>Ouders laten kennismaken met de talenten van hun kind.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nl-BE" sz="24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nl-BE" sz="2400" dirty="0"/>
              <a:t>Ouders samenbrengen (een netwerk vormen tussen ouders)</a:t>
            </a:r>
          </a:p>
          <a:p>
            <a:pPr algn="ctr"/>
            <a:endParaRPr lang="nl-BE" sz="24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12238840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6660232" y="6453336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400" dirty="0">
                <a:solidFill>
                  <a:srgbClr val="DC002E"/>
                </a:solidFill>
              </a:rPr>
              <a:t>www.formaat.be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043608" y="98629"/>
            <a:ext cx="8100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/>
              <a:t>OUDERBETROKKENHEID</a:t>
            </a:r>
            <a:endParaRPr lang="nl-BE" sz="2400" b="1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632"/>
            <a:ext cx="882099" cy="88209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845758"/>
            <a:ext cx="4083918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554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6660232" y="6453336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400" dirty="0">
                <a:solidFill>
                  <a:srgbClr val="DC002E"/>
                </a:solidFill>
              </a:rPr>
              <a:t>www.formaat.be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043608" y="98629"/>
            <a:ext cx="8100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/>
              <a:t>OUDERBETROKKENHEID</a:t>
            </a:r>
            <a:endParaRPr lang="nl-BE" sz="2400" b="1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632"/>
            <a:ext cx="882099" cy="88209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007604" y="1767876"/>
            <a:ext cx="68407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dirty="0"/>
              <a:t>Inzetten op ouderbetrokkenheid is een zoektocht en een voortdurend werkpunt.</a:t>
            </a:r>
          </a:p>
          <a:p>
            <a:pPr algn="ctr"/>
            <a:endParaRPr lang="nl-BE" sz="2400" dirty="0"/>
          </a:p>
          <a:p>
            <a:pPr algn="ctr"/>
            <a:r>
              <a:rPr lang="nl-BE" sz="2400" dirty="0"/>
              <a:t>Onze aanpak is er één van vallen en opstaan</a:t>
            </a:r>
          </a:p>
          <a:p>
            <a:pPr algn="ctr"/>
            <a:endParaRPr lang="nl-BE" sz="2400" dirty="0"/>
          </a:p>
          <a:p>
            <a:pPr algn="ctr"/>
            <a:endParaRPr lang="nl-BE" sz="2400" dirty="0"/>
          </a:p>
          <a:p>
            <a:pPr algn="ctr"/>
            <a:r>
              <a:rPr lang="nl-BE" sz="2400" dirty="0"/>
              <a:t>Vel geen oordeel over de afwezigheid van ouders.</a:t>
            </a:r>
          </a:p>
        </p:txBody>
      </p:sp>
    </p:spTree>
    <p:extLst>
      <p:ext uri="{BB962C8B-B14F-4D97-AF65-F5344CB8AC3E}">
        <p14:creationId xmlns:p14="http://schemas.microsoft.com/office/powerpoint/2010/main" val="33848973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6660232" y="6453336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400" dirty="0">
                <a:solidFill>
                  <a:srgbClr val="DC002E"/>
                </a:solidFill>
              </a:rPr>
              <a:t>www.formaat.be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043608" y="98629"/>
            <a:ext cx="8100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/>
              <a:t>OUDERBETROKKENHEID</a:t>
            </a:r>
            <a:endParaRPr lang="nl-BE" sz="2400" b="1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632"/>
            <a:ext cx="882099" cy="88209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187624" y="1916832"/>
            <a:ext cx="68407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dirty="0"/>
              <a:t>We zetten in op 100% bereik van de ouders van alle kinderen die in onze werking komen</a:t>
            </a:r>
          </a:p>
          <a:p>
            <a:pPr algn="ctr"/>
            <a:endParaRPr lang="nl-BE" sz="2400" dirty="0"/>
          </a:p>
          <a:p>
            <a:pPr algn="ctr"/>
            <a:r>
              <a:rPr lang="nl-BE" sz="2400" dirty="0"/>
              <a:t>-Huisbezoeken</a:t>
            </a:r>
          </a:p>
          <a:p>
            <a:pPr algn="ctr"/>
            <a:r>
              <a:rPr lang="nl-BE" sz="2400" dirty="0"/>
              <a:t>-Gesprekken in het jeugdhuis</a:t>
            </a:r>
          </a:p>
          <a:p>
            <a:pPr algn="ctr"/>
            <a:r>
              <a:rPr lang="nl-BE" sz="2400" dirty="0"/>
              <a:t>-Telefonisch contact</a:t>
            </a:r>
          </a:p>
          <a:p>
            <a:pPr algn="ctr"/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1881451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6660232" y="6453336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400" dirty="0">
                <a:solidFill>
                  <a:srgbClr val="DC002E"/>
                </a:solidFill>
              </a:rPr>
              <a:t>www.formaat.be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632"/>
            <a:ext cx="882099" cy="882099"/>
          </a:xfrm>
          <a:prstGeom prst="rect">
            <a:avLst/>
          </a:prstGeom>
        </p:spPr>
      </p:pic>
      <p:pic>
        <p:nvPicPr>
          <p:cNvPr id="13314" name="Picture 2" descr="https://scontent-fra3-1.xx.fbcdn.net/hphotos-xfp1/v/t1.0-9/12541163_1721513651428123_8888358306314663579_n.jpg?oh=431ac1b1e8ad3a83ab162a635a49ad96&amp;oe=57642FB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58038"/>
            <a:ext cx="3384421" cy="602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2183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6660232" y="6453336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400" dirty="0">
                <a:solidFill>
                  <a:srgbClr val="DC002E"/>
                </a:solidFill>
              </a:rPr>
              <a:t>www.formaat.be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043608" y="98629"/>
            <a:ext cx="8100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/>
              <a:t>OUDERBETROKKENHEID</a:t>
            </a:r>
            <a:endParaRPr lang="nl-BE" sz="2400" b="1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632"/>
            <a:ext cx="882099" cy="88209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007604" y="1767876"/>
            <a:ext cx="6840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dirty="0"/>
              <a:t>We koppelen met regelmaat terug aan de ouders wat hun kinderen doen/ realiseren in de werking:</a:t>
            </a:r>
          </a:p>
          <a:p>
            <a:pPr algn="ctr"/>
            <a:endParaRPr lang="nl-BE" sz="2400" dirty="0"/>
          </a:p>
          <a:p>
            <a:pPr algn="ctr"/>
            <a:r>
              <a:rPr lang="nl-BE" sz="2400" dirty="0"/>
              <a:t>-resultaten huistaakondersteuning</a:t>
            </a:r>
          </a:p>
          <a:p>
            <a:pPr algn="ctr"/>
            <a:r>
              <a:rPr lang="nl-BE" sz="2400" dirty="0"/>
              <a:t>-organiseren toonmomenten</a:t>
            </a:r>
          </a:p>
          <a:p>
            <a:pPr algn="ctr"/>
            <a:r>
              <a:rPr lang="nl-BE" sz="2400" dirty="0"/>
              <a:t>-…</a:t>
            </a:r>
          </a:p>
        </p:txBody>
      </p:sp>
    </p:spTree>
    <p:extLst>
      <p:ext uri="{BB962C8B-B14F-4D97-AF65-F5344CB8AC3E}">
        <p14:creationId xmlns:p14="http://schemas.microsoft.com/office/powerpoint/2010/main" val="10846731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6660232" y="6453336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400" dirty="0">
                <a:solidFill>
                  <a:srgbClr val="DC002E"/>
                </a:solidFill>
              </a:rPr>
              <a:t>www.formaat.be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632"/>
            <a:ext cx="882099" cy="88209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82706"/>
            <a:ext cx="7592392" cy="569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7186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6660232" y="6453336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400" dirty="0">
                <a:solidFill>
                  <a:srgbClr val="DC002E"/>
                </a:solidFill>
              </a:rPr>
              <a:t>www.formaat.be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043608" y="98629"/>
            <a:ext cx="8100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/>
              <a:t>OUDERBETROKKENHEID</a:t>
            </a:r>
            <a:endParaRPr lang="nl-BE" sz="2400" b="1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632"/>
            <a:ext cx="882099" cy="88209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007604" y="1767876"/>
            <a:ext cx="68407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dirty="0"/>
              <a:t>We organiseren diverse activiteiten voor ouders (met een focus op moeders)</a:t>
            </a:r>
          </a:p>
          <a:p>
            <a:pPr algn="ctr"/>
            <a:endParaRPr lang="nl-BE" sz="24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nl-BE" sz="2400" dirty="0"/>
              <a:t>Moedergroep </a:t>
            </a:r>
            <a:r>
              <a:rPr lang="nl-BE" sz="2400" dirty="0" err="1"/>
              <a:t>ism</a:t>
            </a:r>
            <a:r>
              <a:rPr lang="nl-BE" sz="2400" dirty="0"/>
              <a:t> FEMMA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nl-BE" sz="2400" dirty="0" err="1"/>
              <a:t>Welness</a:t>
            </a:r>
            <a:r>
              <a:rPr lang="nl-BE" sz="2400" dirty="0"/>
              <a:t> event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nl-BE" sz="2400" dirty="0"/>
              <a:t>Kinderkaravaan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nl-BE" sz="2400" dirty="0"/>
              <a:t>Zumba in het jeugdhuis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nl-BE" sz="2400" dirty="0"/>
              <a:t>…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nl-BE" sz="2400" dirty="0"/>
          </a:p>
          <a:p>
            <a:r>
              <a:rPr lang="nl-BE" sz="2400" dirty="0">
                <a:sym typeface="Wingdings" panose="05000000000000000000" pitchFamily="2" charset="2"/>
              </a:rPr>
              <a:t> Transparantie en jeugdhuis als gekende plek</a:t>
            </a:r>
            <a:endParaRPr lang="nl-BE" sz="24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nl-BE" sz="24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3578089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6660232" y="6453336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400" dirty="0">
                <a:solidFill>
                  <a:srgbClr val="DC002E"/>
                </a:solidFill>
              </a:rPr>
              <a:t>www.formaat.be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970812" y="98629"/>
            <a:ext cx="8100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 dirty="0"/>
              <a:t>Formaat ?</a:t>
            </a:r>
            <a:endParaRPr lang="nl-BE" sz="2400" b="1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632"/>
            <a:ext cx="882099" cy="882099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251520" y="1340768"/>
            <a:ext cx="87129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/>
              <a:t>Formaat is sinds 2013 niet langer exclusief een organisatie die werkt vanop de tweede lijn:</a:t>
            </a:r>
          </a:p>
          <a:p>
            <a:endParaRPr lang="nl-B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/>
              <a:t>FEDERATIE </a:t>
            </a:r>
            <a:r>
              <a:rPr lang="nl-BE" sz="2400" dirty="0">
                <a:sym typeface="Wingdings" panose="05000000000000000000" pitchFamily="2" charset="2"/>
              </a:rPr>
              <a:t> ondersteuning jeugdhuizen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400" dirty="0">
              <a:sym typeface="Wingdings" panose="05000000000000000000" pitchFamily="2" charset="2"/>
            </a:endParaRPr>
          </a:p>
          <a:p>
            <a:pPr lvl="4"/>
            <a:endParaRPr lang="nl-BE" sz="2400" dirty="0">
              <a:sym typeface="Wingdings" panose="05000000000000000000" pitchFamily="2" charset="2"/>
            </a:endParaRPr>
          </a:p>
          <a:p>
            <a:pPr lvl="4"/>
            <a:r>
              <a:rPr lang="nl-BE" sz="2400" dirty="0">
                <a:sym typeface="Wingdings" panose="05000000000000000000" pitchFamily="2" charset="2"/>
              </a:rPr>
              <a:t>		LABO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4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4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4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>
                <a:sym typeface="Wingdings" panose="05000000000000000000" pitchFamily="2" charset="2"/>
              </a:rPr>
              <a:t>WERKING ANTWERPEN Uitbouw drie sterke jeugdwerkingen: Jeugdhuis 2050, Den Eglantier en De Schietgang</a:t>
            </a:r>
            <a:endParaRPr lang="nl-BE" sz="2400" dirty="0"/>
          </a:p>
          <a:p>
            <a:endParaRPr lang="nl-BE" sz="2400" dirty="0"/>
          </a:p>
        </p:txBody>
      </p:sp>
      <p:sp>
        <p:nvSpPr>
          <p:cNvPr id="9" name="PIJL-OMHOOG en -OMLAAG 8"/>
          <p:cNvSpPr/>
          <p:nvPr/>
        </p:nvSpPr>
        <p:spPr>
          <a:xfrm>
            <a:off x="4166500" y="2836930"/>
            <a:ext cx="386589" cy="73608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PIJL-OMHOOG en -OMLAAG 9"/>
          <p:cNvSpPr/>
          <p:nvPr/>
        </p:nvSpPr>
        <p:spPr>
          <a:xfrm>
            <a:off x="4204511" y="4257925"/>
            <a:ext cx="386589" cy="73608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016615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6660232" y="6453336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400" dirty="0">
                <a:solidFill>
                  <a:srgbClr val="DC002E"/>
                </a:solidFill>
              </a:rPr>
              <a:t>www.formaat.be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043608" y="98629"/>
            <a:ext cx="8100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/>
              <a:t>OUDERBETROKKENHEID</a:t>
            </a:r>
            <a:endParaRPr lang="nl-BE" sz="2400" b="1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632"/>
            <a:ext cx="882099" cy="882099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541" y="848604"/>
            <a:ext cx="4080487" cy="577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3934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6660232" y="6453336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400" dirty="0">
                <a:solidFill>
                  <a:srgbClr val="DC002E"/>
                </a:solidFill>
              </a:rPr>
              <a:t>www.formaat.be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043608" y="98629"/>
            <a:ext cx="8100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/>
              <a:t>OUDERBETROKKENHEID</a:t>
            </a:r>
            <a:endParaRPr lang="nl-BE" sz="2400" b="1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632"/>
            <a:ext cx="882099" cy="88209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007604" y="1767876"/>
            <a:ext cx="68407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dirty="0"/>
              <a:t>We zetten ouders mee in als vrijwilligers en geven hen ook de mogelijkheid om als vrijwilligers gratis aan een activiteit deel te nemen of een centje bij te verdienen</a:t>
            </a:r>
          </a:p>
          <a:p>
            <a:pPr algn="ctr"/>
            <a:endParaRPr lang="nl-BE" sz="2400" dirty="0"/>
          </a:p>
          <a:p>
            <a:pPr algn="ctr"/>
            <a:r>
              <a:rPr lang="nl-BE" sz="2400" dirty="0"/>
              <a:t>-Schoonmaak jeugdhuis</a:t>
            </a:r>
          </a:p>
          <a:p>
            <a:pPr algn="ctr"/>
            <a:r>
              <a:rPr lang="nl-BE" sz="2400" dirty="0"/>
              <a:t>-Koken op evenementen</a:t>
            </a:r>
          </a:p>
          <a:p>
            <a:pPr algn="ctr"/>
            <a:r>
              <a:rPr lang="nl-BE" sz="2400" dirty="0"/>
              <a:t>-Mee als begeleiders</a:t>
            </a:r>
          </a:p>
          <a:p>
            <a:pPr algn="ctr"/>
            <a:r>
              <a:rPr lang="nl-BE" sz="2400" dirty="0"/>
              <a:t>-…</a:t>
            </a:r>
          </a:p>
        </p:txBody>
      </p:sp>
    </p:spTree>
    <p:extLst>
      <p:ext uri="{BB962C8B-B14F-4D97-AF65-F5344CB8AC3E}">
        <p14:creationId xmlns:p14="http://schemas.microsoft.com/office/powerpoint/2010/main" val="5317536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6660232" y="6453336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400" dirty="0">
                <a:solidFill>
                  <a:srgbClr val="DC002E"/>
                </a:solidFill>
              </a:rPr>
              <a:t>www.formaat.be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043608" y="98629"/>
            <a:ext cx="8100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/>
              <a:t>OUDERBETROKKENHEID</a:t>
            </a:r>
            <a:endParaRPr lang="nl-BE" sz="2400" b="1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632"/>
            <a:ext cx="882099" cy="88209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282" y="777957"/>
            <a:ext cx="4371950" cy="582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6505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6660232" y="6453336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400" dirty="0">
                <a:solidFill>
                  <a:srgbClr val="DC002E"/>
                </a:solidFill>
              </a:rPr>
              <a:t>www.formaat.be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043608" y="98629"/>
            <a:ext cx="8100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/>
              <a:t>OUDERBETROKKENHEID</a:t>
            </a:r>
            <a:endParaRPr lang="nl-BE" sz="2400" b="1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632"/>
            <a:ext cx="882099" cy="88209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007604" y="1767876"/>
            <a:ext cx="68407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dirty="0"/>
              <a:t>Vanuit dialoog met de ouders komen we tot initiatieven die hen rechtstreeks ondersteunen:</a:t>
            </a:r>
          </a:p>
          <a:p>
            <a:pPr algn="ctr"/>
            <a:endParaRPr lang="nl-BE" sz="24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nl-BE" sz="2400" dirty="0"/>
              <a:t>Geefkast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nl-BE" sz="2400" dirty="0"/>
              <a:t>Aanpassen tarieven Sport- en Cultuurkamp en andere activiteiten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nl-BE" sz="2400" dirty="0"/>
              <a:t>In gesprek met scholen om schoolfactuur aan te passen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nl-BE" sz="2400" dirty="0"/>
              <a:t>Wijkwandeling</a:t>
            </a:r>
          </a:p>
        </p:txBody>
      </p:sp>
    </p:spTree>
    <p:extLst>
      <p:ext uri="{BB962C8B-B14F-4D97-AF65-F5344CB8AC3E}">
        <p14:creationId xmlns:p14="http://schemas.microsoft.com/office/powerpoint/2010/main" val="24239046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6660232" y="6453336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400" dirty="0">
                <a:solidFill>
                  <a:srgbClr val="DC002E"/>
                </a:solidFill>
              </a:rPr>
              <a:t>www.formaat.be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043608" y="98629"/>
            <a:ext cx="8100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/>
              <a:t>OUDERBETROKKENHEID</a:t>
            </a:r>
            <a:endParaRPr lang="nl-BE" sz="2400" b="1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632"/>
            <a:ext cx="882099" cy="88209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043608" y="1045153"/>
            <a:ext cx="68407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dirty="0"/>
              <a:t>Balans ts jeugdwerk – sociaal werk en opvoedingsondersteuning</a:t>
            </a:r>
          </a:p>
          <a:p>
            <a:pPr algn="ctr"/>
            <a:r>
              <a:rPr lang="nl-BE" sz="2400" dirty="0"/>
              <a:t>We krijgen heel wat vragen omtrent opvoedingsondersteuning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nl-BE" sz="2400" dirty="0"/>
              <a:t>We werken nauw samen met het huis van het kind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nl-BE" sz="2400" dirty="0"/>
              <a:t>Maar ouders geven vaak voorkeur aan de vertrouwensrelatie met de jeugdwerker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nl-BE" sz="2400" dirty="0"/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nl-BE" sz="2400" dirty="0">
                <a:sym typeface="Wingdings" panose="05000000000000000000" pitchFamily="2" charset="2"/>
              </a:rPr>
              <a:t>Meer geïntegreerde aanpak noodzakelijk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nl-BE" sz="2400" dirty="0">
                <a:sym typeface="Wingdings" panose="05000000000000000000" pitchFamily="2" charset="2"/>
              </a:rPr>
              <a:t>Jeugdwerk in deze context is veel meer dan sport en spel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nl-BE" sz="2400" dirty="0">
                <a:sym typeface="Wingdings" panose="05000000000000000000" pitchFamily="2" charset="2"/>
              </a:rPr>
              <a:t>Nood aan meer waardering en omkadering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34076228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6660232" y="6453336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400" dirty="0">
                <a:solidFill>
                  <a:srgbClr val="DC002E"/>
                </a:solidFill>
              </a:rPr>
              <a:t>www.formaat.be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043608" y="98629"/>
            <a:ext cx="8100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/>
              <a:t>Enkele aanbevelingen</a:t>
            </a:r>
            <a:endParaRPr lang="nl-BE" sz="2400" b="1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632"/>
            <a:ext cx="882099" cy="88209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043608" y="1045153"/>
            <a:ext cx="68407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/>
              <a:t>Geef partners en beleidsmakers inzicht in de context van/ leefwereld van onze kinderen.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/>
              <a:t>Werk met teams die divers zijn, de buurt kennen, maar ook met een afstand kunnen reflecteren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/>
              <a:t>Geef meer erkenning aan jeugd- en buurtwerk en zet meer in op een integrale samenwerking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/>
              <a:t>Investeer in de ondersteuning van jeugdwerkers (gaat ook op voor bijv. onderwijzers) die werken in deze integrale context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9862834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6660232" y="6453336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400" dirty="0">
                <a:solidFill>
                  <a:srgbClr val="DC002E"/>
                </a:solidFill>
              </a:rPr>
              <a:t>www.formaat.be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043608" y="98629"/>
            <a:ext cx="8100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/>
              <a:t>Enkele aanbevelingen</a:t>
            </a:r>
            <a:endParaRPr lang="nl-BE" sz="2400" b="1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632"/>
            <a:ext cx="882099" cy="88209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043608" y="1045153"/>
            <a:ext cx="68407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/>
              <a:t>Durf de kostprijs en het maatschappelijk effect van dit type van huisvesting te benoemen en onder ogen te zien.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/>
              <a:t>Geef kinderen en ouders een stem (</a:t>
            </a:r>
            <a:r>
              <a:rPr lang="nl-BE" sz="2400" dirty="0" err="1"/>
              <a:t>cfr</a:t>
            </a:r>
            <a:r>
              <a:rPr lang="nl-BE" sz="2400" dirty="0"/>
              <a:t>. Kinderrechten)</a:t>
            </a:r>
          </a:p>
          <a:p>
            <a:endParaRPr lang="nl-BE" sz="2400" dirty="0"/>
          </a:p>
          <a:p>
            <a:endParaRPr lang="nl-B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18221652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6660232" y="6453336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400" dirty="0">
                <a:solidFill>
                  <a:srgbClr val="DC002E"/>
                </a:solidFill>
              </a:rPr>
              <a:t>www.formaat.be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043608" y="98629"/>
            <a:ext cx="8100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/>
              <a:t>Nog vragen</a:t>
            </a:r>
            <a:endParaRPr lang="nl-BE" sz="2400" b="1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632"/>
            <a:ext cx="882099" cy="88209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259632" y="2348880"/>
            <a:ext cx="68407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/>
              <a:t>??????????????????????????????????????????????????????????????????????????????????????????????????????????????????????????????????????????????????????????????????????????????????????????????????????????????????????????????????????????</a:t>
            </a:r>
          </a:p>
          <a:p>
            <a:endParaRPr lang="nl-BE" sz="2400" dirty="0"/>
          </a:p>
          <a:p>
            <a:endParaRPr lang="nl-B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249330399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156" y="1629156"/>
            <a:ext cx="3599688" cy="359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09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gervan\Desktop\foto's blikvangers jolien\st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09" y="188640"/>
            <a:ext cx="8677905" cy="613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312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6660232" y="6453336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400" dirty="0">
                <a:solidFill>
                  <a:srgbClr val="DC002E"/>
                </a:solidFill>
              </a:rPr>
              <a:t>www.formaat.be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043608" y="98629"/>
            <a:ext cx="8100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 dirty="0"/>
              <a:t>Projecten Cultuur en Ondernemen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632"/>
            <a:ext cx="882099" cy="882099"/>
          </a:xfrm>
          <a:prstGeom prst="rect">
            <a:avLst/>
          </a:prstGeom>
        </p:spPr>
      </p:pic>
      <p:pic>
        <p:nvPicPr>
          <p:cNvPr id="7" name="Picture 8" descr="T:\Publicaties en drukwerk\Affiches, folders, flyers\Formaat\EEN JOB IN EEN JEUGDHUIS\PDF-JPG-GIF\een-job-in-een-jeugdhuis_wordtprojectmedewerker_434x1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243" y="1340768"/>
            <a:ext cx="6129616" cy="141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T:\Publicaties en drukwerk\Affiches, folders, flyers\Formaat\EEN JOB IN EEN JEUGDHUIS\PDF-JPG-GIF\een-job-in-een-jeugdhuis_dominique_330x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780" y="3082815"/>
            <a:ext cx="6110079" cy="140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T:\Publicaties en drukwerk\Affiches, folders, flyers\Formaat\EEN JOB IN EEN JEUGDHUIS\PDF-JPG-GIF\een-job-in-een-jeugdhuis_jeroen_330x7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780" y="4476130"/>
            <a:ext cx="6060746" cy="139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501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6660232" y="6453336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400" dirty="0">
                <a:solidFill>
                  <a:srgbClr val="DC002E"/>
                </a:solidFill>
              </a:rPr>
              <a:t>www.formaat.be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043608" y="98629"/>
            <a:ext cx="8100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/>
              <a:t>Werking Antwerpen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632"/>
            <a:ext cx="882099" cy="882099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043608" y="1484784"/>
            <a:ext cx="72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JONGEREN CONSEQUENT CENTRAAL</a:t>
            </a:r>
          </a:p>
          <a:p>
            <a:endParaRPr lang="nl-BE" dirty="0"/>
          </a:p>
          <a:p>
            <a:r>
              <a:rPr lang="nl-BE" dirty="0"/>
              <a:t>INTEGRALE AANPAK</a:t>
            </a:r>
          </a:p>
          <a:p>
            <a:endParaRPr lang="nl-BE" dirty="0"/>
          </a:p>
          <a:p>
            <a:endParaRPr lang="nl-BE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53" y="4664561"/>
            <a:ext cx="3541380" cy="1754495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09" y="2501780"/>
            <a:ext cx="3328796" cy="2133180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635" y="2115778"/>
            <a:ext cx="3462192" cy="2336867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635" y="4452645"/>
            <a:ext cx="2546063" cy="200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574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BE" altLang="nl-BE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BE" altLang="nl-BE"/>
          </a:p>
        </p:txBody>
      </p:sp>
      <p:pic>
        <p:nvPicPr>
          <p:cNvPr id="39941" name="Picture 5" descr="IMGP06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00563" cy="401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2" name="Picture 6" descr="IMGP06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0"/>
            <a:ext cx="4643437" cy="355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0" name="Picture 4" descr="IMGP06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1075"/>
            <a:ext cx="4572000" cy="333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3" name="Picture 7" descr="IMGP06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0438"/>
            <a:ext cx="4572000" cy="335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1116013" y="476250"/>
            <a:ext cx="59039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2800" b="1" dirty="0">
                <a:solidFill>
                  <a:schemeClr val="bg1"/>
                </a:solidFill>
              </a:rPr>
              <a:t>Europark - Linkeroever</a:t>
            </a:r>
            <a:r>
              <a:rPr lang="nl-BE" altLang="nl-BE" dirty="0"/>
              <a:t> </a:t>
            </a:r>
            <a:endParaRPr lang="nl-NL" altLang="nl-BE" sz="2800" b="1" dirty="0">
              <a:solidFill>
                <a:schemeClr val="bg1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632"/>
            <a:ext cx="882099" cy="882099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6660232" y="6453336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400" dirty="0">
                <a:solidFill>
                  <a:srgbClr val="DC002E"/>
                </a:solidFill>
              </a:rPr>
              <a:t>www.formaat.be</a:t>
            </a:r>
          </a:p>
        </p:txBody>
      </p:sp>
    </p:spTree>
    <p:extLst>
      <p:ext uri="{BB962C8B-B14F-4D97-AF65-F5344CB8AC3E}">
        <p14:creationId xmlns:p14="http://schemas.microsoft.com/office/powerpoint/2010/main" val="249346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4" grpId="0"/>
    </p:bldLst>
  </p:timing>
</p:sld>
</file>

<file path=ppt/theme/theme1.xml><?xml version="1.0" encoding="utf-8"?>
<a:theme xmlns:a="http://schemas.openxmlformats.org/drawingml/2006/main" name="Blank">
  <a:themeElements>
    <a:clrScheme name="Formaat">
      <a:dk1>
        <a:sysClr val="windowText" lastClr="000000"/>
      </a:dk1>
      <a:lt1>
        <a:srgbClr val="FFFFFF"/>
      </a:lt1>
      <a:dk2>
        <a:srgbClr val="3F3F3F"/>
      </a:dk2>
      <a:lt2>
        <a:srgbClr val="BFBFBF"/>
      </a:lt2>
      <a:accent1>
        <a:srgbClr val="DC002E"/>
      </a:accent1>
      <a:accent2>
        <a:srgbClr val="F39910"/>
      </a:accent2>
      <a:accent3>
        <a:srgbClr val="009EE0"/>
      </a:accent3>
      <a:accent4>
        <a:srgbClr val="FFED00"/>
      </a:accent4>
      <a:accent5>
        <a:srgbClr val="6BC2C4"/>
      </a:accent5>
      <a:accent6>
        <a:srgbClr val="00B050"/>
      </a:accent6>
      <a:hlink>
        <a:srgbClr val="009EE0"/>
      </a:hlink>
      <a:folHlink>
        <a:srgbClr val="6BC2C4"/>
      </a:folHlink>
    </a:clrScheme>
    <a:fontScheme name="Formaa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7542</TotalTime>
  <Words>990</Words>
  <Application>Microsoft Office PowerPoint</Application>
  <PresentationFormat>Diavoorstelling (4:3)</PresentationFormat>
  <Paragraphs>271</Paragraphs>
  <Slides>58</Slides>
  <Notes>3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58</vt:i4>
      </vt:variant>
    </vt:vector>
  </HeadingPairs>
  <TitlesOfParts>
    <vt:vector size="63" baseType="lpstr">
      <vt:lpstr>Arial</vt:lpstr>
      <vt:lpstr>Calibri</vt:lpstr>
      <vt:lpstr>Wingdings</vt:lpstr>
      <vt:lpstr>Blank</vt:lpstr>
      <vt:lpstr>Document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Formaat VZW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Axel Dingemans</dc:creator>
  <cp:lastModifiedBy>Don Pandzou</cp:lastModifiedBy>
  <cp:revision>69</cp:revision>
  <dcterms:created xsi:type="dcterms:W3CDTF">2014-03-10T19:30:41Z</dcterms:created>
  <dcterms:modified xsi:type="dcterms:W3CDTF">2017-09-28T11:48:59Z</dcterms:modified>
</cp:coreProperties>
</file>